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6602705" r:id="rId3"/>
    <p:sldId id="281" r:id="rId4"/>
    <p:sldId id="16602707" r:id="rId5"/>
    <p:sldId id="16602708" r:id="rId6"/>
    <p:sldId id="16602709" r:id="rId7"/>
    <p:sldId id="16602710" r:id="rId8"/>
    <p:sldId id="16602711" r:id="rId9"/>
    <p:sldId id="16602713" r:id="rId10"/>
    <p:sldId id="294" r:id="rId11"/>
  </p:sldIdLst>
  <p:sldSz cx="12192000" cy="6858000"/>
  <p:notesSz cx="7104063" cy="10234613"/>
  <p:embeddedFontLst>
    <p:embeddedFont>
      <p:font typeface="阿里巴巴普惠体 B" panose="00020600040101010101" pitchFamily="18" charset="-122"/>
      <p:bold r:id="rId14"/>
    </p:embeddedFont>
    <p:embeddedFont>
      <p:font typeface="汉仪雅酷黑W" panose="02010600030101010101" charset="-122"/>
      <p:regular r:id="rId15"/>
    </p:embeddedFont>
    <p:embeddedFont>
      <p:font typeface="汉仪正圆 55简" panose="00020600040101010101" charset="-122"/>
      <p:regular r:id="rId16"/>
    </p:embeddedFont>
    <p:embeddedFont>
      <p:font typeface="钉钉进步体" panose="00020600040101010101" pitchFamily="18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75" d="100"/>
          <a:sy n="75" d="100"/>
        </p:scale>
        <p:origin x="54" y="5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2025/10/7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D0BAB-FD10-CF29-C6BB-C8338E964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DFA250-F4DD-931D-A48F-5F00039DF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B6198B-995C-7D0A-D724-3E1480751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4F249-BAD4-D0D5-0EE7-32E6918B9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8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notesSlide" Target="../notesSlides/notesSlide4.xml"/><Relationship Id="rId18" Type="http://schemas.openxmlformats.org/officeDocument/2006/relationships/image" Target="../media/image13.jpe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1.png"/><Relationship Id="rId20" Type="http://schemas.openxmlformats.org/officeDocument/2006/relationships/image" Target="../media/image15.jpe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image" Target="../media/image4.png"/><Relationship Id="rId10" Type="http://schemas.openxmlformats.org/officeDocument/2006/relationships/tags" Target="../tags/tag14.xml"/><Relationship Id="rId19" Type="http://schemas.openxmlformats.org/officeDocument/2006/relationships/image" Target="../media/image14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9626" r="12125" b="13442"/>
          <a:stretch>
            <a:fillRect/>
          </a:stretch>
        </p:blipFill>
        <p:spPr>
          <a:xfrm>
            <a:off x="1198179" y="1255828"/>
            <a:ext cx="3456568" cy="2160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16" name="文本框 15"/>
          <p:cNvSpPr txBox="1"/>
          <p:nvPr/>
        </p:nvSpPr>
        <p:spPr>
          <a:xfrm>
            <a:off x="983615" y="3878580"/>
            <a:ext cx="3790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赴中国联通浙江分公司实地调研，团队了解到数字人技术已在</a:t>
            </a:r>
            <a:r>
              <a:rPr lang="en-US" altLang="zh-CN" dirty="0">
                <a:solidFill>
                  <a:schemeClr val="bg1"/>
                </a:solidFill>
              </a:rPr>
              <a:t>K12</a:t>
            </a:r>
            <a:r>
              <a:rPr lang="zh-CN" altLang="en-US" dirty="0">
                <a:solidFill>
                  <a:schemeClr val="bg1"/>
                </a:solidFill>
              </a:rPr>
              <a:t>及高等教育中应用于智慧课堂、远程教学和个性化辅导等场景，并明确了其在低延迟高并发的实时交互、多模态情感化表达等方面的核心需求。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99123" y="1469351"/>
            <a:ext cx="4098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赴云栖大会调研，深入了解人工智能在教育领域的最新应用，重点关注多智能体、大模型与数字人技术在智慧教学、个性化学习等场景中的落地实践，为项目技术选型与场景融合提供参考。</a:t>
            </a:r>
          </a:p>
        </p:txBody>
      </p:sp>
      <p:pic>
        <p:nvPicPr>
          <p:cNvPr id="9" name="图片 8" descr="云栖"/>
          <p:cNvPicPr>
            <a:picLocks noChangeAspect="1"/>
          </p:cNvPicPr>
          <p:nvPr/>
        </p:nvPicPr>
        <p:blipFill>
          <a:blip r:embed="rId7"/>
          <a:srcRect t="10391" r="6471" b="11699"/>
          <a:stretch>
            <a:fillRect/>
          </a:stretch>
        </p:blipFill>
        <p:spPr>
          <a:xfrm>
            <a:off x="6605927" y="3383472"/>
            <a:ext cx="3456569" cy="2160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/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00800" y="2909570"/>
            <a:ext cx="5267960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51600" y="4851400"/>
            <a:ext cx="5502910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2" name="图片 1" descr="2355 [转换]"/>
          <p:cNvPicPr>
            <a:picLocks noChangeAspect="1"/>
          </p:cNvPicPr>
          <p:nvPr/>
        </p:nvPicPr>
        <p:blipFill>
          <a:blip r:embed="rId6"/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/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55F209F9-42F6-37C5-F41E-0961CD647B8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E750F1-41C5-E71D-45C8-2652FE5E18F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4EAF91-702E-2CC1-C211-1E82D0984FB1}"/>
              </a:ext>
            </a:extLst>
          </p:cNvPr>
          <p:cNvSpPr txBox="1"/>
          <p:nvPr/>
        </p:nvSpPr>
        <p:spPr>
          <a:xfrm>
            <a:off x="7732692" y="303955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基于模块化语音识别、大模型、语音合成与数字人驱动技术，打造低延迟、情感化、可本地部署的实时交互学习伙伴。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70AEFD-051F-DAE9-552F-DE82DC25BB1B}"/>
              </a:ext>
            </a:extLst>
          </p:cNvPr>
          <p:cNvSpPr txBox="1"/>
          <p:nvPr/>
        </p:nvSpPr>
        <p:spPr>
          <a:xfrm>
            <a:off x="7875469" y="5081151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利用</a:t>
            </a:r>
            <a:r>
              <a:rPr lang="en-US" altLang="zh-CN" sz="1600" dirty="0" err="1">
                <a:solidFill>
                  <a:schemeClr val="bg1"/>
                </a:solidFill>
              </a:rPr>
              <a:t>AgentUniverse</a:t>
            </a:r>
            <a:r>
              <a:rPr lang="zh-CN" altLang="en-US" sz="1600" dirty="0">
                <a:solidFill>
                  <a:schemeClr val="bg1"/>
                </a:solidFill>
              </a:rPr>
              <a:t>框架构建可协作、可进化的多智能体网络，实现知识检索、内容生成、学习规划与系统自优化。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962D5A-7BAC-C3DE-E2D9-F86F95BC9F47}"/>
              </a:ext>
            </a:extLst>
          </p:cNvPr>
          <p:cNvSpPr txBox="1"/>
          <p:nvPr/>
        </p:nvSpPr>
        <p:spPr>
          <a:xfrm>
            <a:off x="1626716" y="3272342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以</a:t>
            </a:r>
            <a:r>
              <a:rPr lang="en-US" altLang="zh-CN" sz="1600" dirty="0">
                <a:solidFill>
                  <a:schemeClr val="bg1"/>
                </a:solidFill>
              </a:rPr>
              <a:t>Ant Design</a:t>
            </a:r>
            <a:r>
              <a:rPr lang="zh-CN" altLang="en-US" sz="1600" dirty="0">
                <a:solidFill>
                  <a:schemeClr val="bg1"/>
                </a:solidFill>
              </a:rPr>
              <a:t>为前端基座，融合角色成长、即时反馈与嵌入式评估机制，激发低龄或初学者的学习兴趣与动力。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20D6E-3A59-0B9C-060F-EAD02AC65A99}"/>
              </a:ext>
            </a:extLst>
          </p:cNvPr>
          <p:cNvSpPr txBox="1"/>
          <p:nvPr/>
        </p:nvSpPr>
        <p:spPr>
          <a:xfrm>
            <a:off x="1754261" y="5113024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结合</a:t>
            </a:r>
            <a:r>
              <a:rPr lang="en-US" altLang="zh-CN" sz="1600" dirty="0" err="1">
                <a:solidFill>
                  <a:schemeClr val="bg1"/>
                </a:solidFill>
              </a:rPr>
              <a:t>OpenSumi</a:t>
            </a:r>
            <a:r>
              <a:rPr lang="en-US" altLang="zh-CN" sz="1600" dirty="0">
                <a:solidFill>
                  <a:schemeClr val="bg1"/>
                </a:solidFill>
              </a:rPr>
              <a:t> IDE</a:t>
            </a:r>
            <a:r>
              <a:rPr lang="zh-CN" altLang="en-US" sz="1600" dirty="0">
                <a:solidFill>
                  <a:schemeClr val="bg1"/>
                </a:solidFill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</a:rPr>
              <a:t>LLM</a:t>
            </a:r>
            <a:r>
              <a:rPr lang="zh-CN" altLang="en-US" sz="1600" dirty="0">
                <a:solidFill>
                  <a:schemeClr val="bg1"/>
                </a:solidFill>
              </a:rPr>
              <a:t>，提供学科定制化、多维度、可扩展的精准测评与反馈，打通“学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练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测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评”闭环。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6" y="1489083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569051" y="1471291"/>
            <a:ext cx="914400" cy="914400"/>
          </a:xfrm>
          <a:prstGeom prst="rect">
            <a:avLst/>
          </a:prstGeom>
        </p:spPr>
      </p:pic>
      <p:pic>
        <p:nvPicPr>
          <p:cNvPr id="11" name="图片 10" descr="绿色的标志&#10;&#10;AI 生成的内容可能不正确。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4" y="3695805"/>
            <a:ext cx="914400" cy="914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91924" y="3664941"/>
            <a:ext cx="914400" cy="914400"/>
          </a:xfrm>
          <a:prstGeom prst="rect">
            <a:avLst/>
          </a:prstGeom>
        </p:spPr>
      </p:pic>
      <p:pic>
        <p:nvPicPr>
          <p:cNvPr id="13" name="图片 12" descr="卡通人物&#10;&#10;AI 生成的内容可能不正确。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9" y="3671720"/>
            <a:ext cx="91440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2587915" y="1479025"/>
            <a:ext cx="3430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项目负责人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客户关系经理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7542340" y="1541380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技术负责人（架构）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1145845" y="3671720"/>
            <a:ext cx="283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小王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技术负责人（前端）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5167387" y="3703780"/>
            <a:ext cx="2826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技术负责人（后端）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</a:t>
            </a:r>
            <a:endParaRPr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9203041" y="3703780"/>
            <a:ext cx="2819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小张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产品经理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计算机科学与技术专业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" y="4709160"/>
            <a:ext cx="395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基于</a:t>
            </a:r>
            <a:r>
              <a:rPr lang="en-US" altLang="zh-CN" sz="1200">
                <a:solidFill>
                  <a:schemeClr val="bg1"/>
                </a:solidFill>
              </a:rPr>
              <a:t>Ant Design</a:t>
            </a:r>
            <a:r>
              <a:rPr lang="zh-CN" altLang="en-US" sz="1200">
                <a:solidFill>
                  <a:schemeClr val="bg1"/>
                </a:solidFill>
              </a:rPr>
              <a:t>和</a:t>
            </a:r>
            <a:r>
              <a:rPr lang="en-US" altLang="zh-CN" sz="1200">
                <a:solidFill>
                  <a:schemeClr val="bg1"/>
                </a:solidFill>
              </a:rPr>
              <a:t>OpenSumi</a:t>
            </a:r>
            <a:r>
              <a:rPr lang="zh-CN" altLang="en-US" sz="1200">
                <a:solidFill>
                  <a:schemeClr val="bg1"/>
                </a:solidFill>
              </a:rPr>
              <a:t>开发多端界面；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实现数字人交互、游戏化</a:t>
            </a:r>
            <a:r>
              <a:rPr lang="en-US" altLang="zh-CN" sz="1200">
                <a:solidFill>
                  <a:schemeClr val="bg1"/>
                </a:solidFill>
              </a:rPr>
              <a:t>UI</a:t>
            </a:r>
            <a:r>
              <a:rPr lang="zh-CN" altLang="en-US" sz="1200">
                <a:solidFill>
                  <a:schemeClr val="bg1"/>
                </a:solidFill>
              </a:rPr>
              <a:t>与可编程</a:t>
            </a:r>
            <a:r>
              <a:rPr lang="en-US" altLang="zh-CN" sz="1200">
                <a:solidFill>
                  <a:schemeClr val="bg1"/>
                </a:solidFill>
              </a:rPr>
              <a:t>IDE</a:t>
            </a:r>
            <a:r>
              <a:rPr lang="zh-CN" altLang="en-US" sz="1200">
                <a:solidFill>
                  <a:schemeClr val="bg1"/>
                </a:solidFill>
              </a:rPr>
              <a:t>界面；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实现游戏化机制与嵌入式评估功能。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888105" y="4709160"/>
            <a:ext cx="4808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构建微服务，支撑用户、评估、智能体调度等模块；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</a:t>
            </a:r>
            <a:r>
              <a:rPr lang="en-US" altLang="zh-CN" sz="1200">
                <a:solidFill>
                  <a:schemeClr val="bg1"/>
                </a:solidFill>
              </a:rPr>
              <a:t>MCP/A2A</a:t>
            </a:r>
            <a:r>
              <a:rPr lang="zh-CN" altLang="en-US" sz="1200">
                <a:solidFill>
                  <a:schemeClr val="bg1"/>
                </a:solidFill>
              </a:rPr>
              <a:t>接口、向量检索与多租户隔离；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保障高并发、数据安全与边缘</a:t>
            </a:r>
            <a:r>
              <a:rPr lang="en-US" altLang="zh-CN" sz="1200">
                <a:solidFill>
                  <a:schemeClr val="bg1"/>
                </a:solidFill>
              </a:rPr>
              <a:t>/</a:t>
            </a:r>
            <a:r>
              <a:rPr lang="zh-CN" altLang="en-US" sz="1200">
                <a:solidFill>
                  <a:schemeClr val="bg1"/>
                </a:solidFill>
              </a:rPr>
              <a:t>本地部署能力。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914640" y="4709160"/>
            <a:ext cx="4196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定义</a:t>
            </a:r>
            <a:r>
              <a:rPr lang="en-US" altLang="zh-CN" sz="1200" dirty="0">
                <a:solidFill>
                  <a:schemeClr val="bg1"/>
                </a:solidFill>
              </a:rPr>
              <a:t>“</a:t>
            </a:r>
            <a:r>
              <a:rPr lang="zh-CN" altLang="en-US" sz="1200" dirty="0">
                <a:solidFill>
                  <a:schemeClr val="bg1"/>
                </a:solidFill>
              </a:rPr>
              <a:t>校园</a:t>
            </a:r>
            <a:r>
              <a:rPr lang="en-US" altLang="en-US" sz="1200" dirty="0">
                <a:solidFill>
                  <a:schemeClr val="bg1"/>
                </a:solidFill>
              </a:rPr>
              <a:t>→</a:t>
            </a:r>
            <a:r>
              <a:rPr lang="zh-CN" altLang="en-US" sz="1200" dirty="0">
                <a:solidFill>
                  <a:schemeClr val="bg1"/>
                </a:solidFill>
              </a:rPr>
              <a:t>就业</a:t>
            </a:r>
            <a:r>
              <a:rPr lang="en-US" altLang="zh-CN" sz="1200" dirty="0">
                <a:solidFill>
                  <a:schemeClr val="bg1"/>
                </a:solidFill>
              </a:rPr>
              <a:t>”</a:t>
            </a:r>
            <a:r>
              <a:rPr lang="zh-CN" altLang="en-US" sz="1200" dirty="0">
                <a:solidFill>
                  <a:schemeClr val="bg1"/>
                </a:solidFill>
              </a:rPr>
              <a:t>双阶段场景与四模块协同逻辑；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输出用户旅程，提炼低延迟、情感化、安全合规等需求；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规划</a:t>
            </a:r>
            <a:r>
              <a:rPr lang="en-US" altLang="zh-CN" sz="1200" dirty="0">
                <a:solidFill>
                  <a:schemeClr val="bg1"/>
                </a:solidFill>
              </a:rPr>
              <a:t> V1.0–V3.0+ </a:t>
            </a:r>
            <a:r>
              <a:rPr lang="zh-CN" altLang="en-US" sz="1200" dirty="0">
                <a:solidFill>
                  <a:schemeClr val="bg1"/>
                </a:solidFill>
              </a:rPr>
              <a:t>迭代路径，推动与蚂蚁公益、数字马力生态整合。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67450" y="2597150"/>
            <a:ext cx="5499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设计整体</a:t>
            </a:r>
            <a:r>
              <a:rPr lang="en-US" altLang="zh-CN" sz="1200" dirty="0">
                <a:solidFill>
                  <a:schemeClr val="bg1"/>
                </a:solidFill>
              </a:rPr>
              <a:t>“</a:t>
            </a:r>
            <a:r>
              <a:rPr lang="zh-CN" altLang="en-US" sz="1200" dirty="0">
                <a:solidFill>
                  <a:schemeClr val="bg1"/>
                </a:solidFill>
              </a:rPr>
              <a:t>三部分、四模块</a:t>
            </a:r>
            <a:r>
              <a:rPr lang="en-US" altLang="zh-CN" sz="1200" dirty="0">
                <a:solidFill>
                  <a:schemeClr val="bg1"/>
                </a:solidFill>
              </a:rPr>
              <a:t>”</a:t>
            </a:r>
            <a:r>
              <a:rPr lang="zh-CN" altLang="en-US" sz="1200" dirty="0">
                <a:solidFill>
                  <a:schemeClr val="bg1"/>
                </a:solidFill>
              </a:rPr>
              <a:t>技术架构（交互层</a:t>
            </a:r>
            <a:r>
              <a:rPr lang="en-US" altLang="zh-CN" sz="1200" dirty="0">
                <a:solidFill>
                  <a:schemeClr val="bg1"/>
                </a:solidFill>
              </a:rPr>
              <a:t>–</a:t>
            </a:r>
            <a:r>
              <a:rPr lang="zh-CN" altLang="en-US" sz="1200" dirty="0">
                <a:solidFill>
                  <a:schemeClr val="bg1"/>
                </a:solidFill>
              </a:rPr>
              <a:t>智能引擎层</a:t>
            </a:r>
            <a:r>
              <a:rPr lang="en-US" altLang="zh-CN" sz="1200" dirty="0">
                <a:solidFill>
                  <a:schemeClr val="bg1"/>
                </a:solidFill>
              </a:rPr>
              <a:t>–</a:t>
            </a:r>
            <a:r>
              <a:rPr lang="zh-CN" altLang="en-US" sz="1200" dirty="0">
                <a:solidFill>
                  <a:schemeClr val="bg1"/>
                </a:solidFill>
              </a:rPr>
              <a:t>能力支撑层）；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主导</a:t>
            </a:r>
            <a:r>
              <a:rPr lang="en-US" altLang="zh-CN" sz="1200" dirty="0">
                <a:solidFill>
                  <a:schemeClr val="bg1"/>
                </a:solidFill>
              </a:rPr>
              <a:t>AgentUniverse+Qwen3+OpenSumi+LAM</a:t>
            </a:r>
            <a:r>
              <a:rPr lang="zh-CN" altLang="en-US" sz="1200" dirty="0">
                <a:solidFill>
                  <a:schemeClr val="bg1"/>
                </a:solidFill>
              </a:rPr>
              <a:t>等蚂蚁生态技术的融合方案；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规划系统可扩展性，支持跨学科评估插件、教育智能体市场等未来演进路径。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1" name="图片 10" descr="一群人在看电脑&#10;&#10;AI 生成的内容可能不正确。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" y="1205229"/>
            <a:ext cx="2880446" cy="21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clrChange>
              <a:clrFrom>
                <a:srgbClr val="373B40">
                  <a:alpha val="100000"/>
                </a:srgbClr>
              </a:clrFrom>
              <a:clrTo>
                <a:srgbClr val="373B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2293" y="1230520"/>
            <a:ext cx="1869442" cy="2160000"/>
          </a:xfrm>
          <a:prstGeom prst="rect">
            <a:avLst/>
          </a:prstGeom>
        </p:spPr>
      </p:pic>
      <p:pic>
        <p:nvPicPr>
          <p:cNvPr id="1238394797" name="图片 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50" y="2295524"/>
            <a:ext cx="2880000" cy="1728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英语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0550" y="4159884"/>
            <a:ext cx="2880000" cy="172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49895" y="1775460"/>
            <a:ext cx="3467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游戏化学习平台及评估系统前端界面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55210" y="4766945"/>
            <a:ext cx="1651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系统数据库设计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5945" y="3429000"/>
            <a:ext cx="2734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团队共同讨论系统研发难题</a:t>
            </a:r>
          </a:p>
        </p:txBody>
      </p:sp>
      <p:pic>
        <p:nvPicPr>
          <p:cNvPr id="18" name="图片 17" descr="数据库2"/>
          <p:cNvPicPr>
            <a:picLocks noChangeAspect="1"/>
          </p:cNvPicPr>
          <p:nvPr/>
        </p:nvPicPr>
        <p:blipFill>
          <a:blip r:embed="rId10">
            <a:clrChange>
              <a:clrFrom>
                <a:srgbClr val="373B40">
                  <a:alpha val="100000"/>
                </a:srgbClr>
              </a:clrFrom>
              <a:clrTo>
                <a:srgbClr val="373B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905" y="2551372"/>
            <a:ext cx="2880000" cy="1743665"/>
          </a:xfrm>
          <a:prstGeom prst="rect">
            <a:avLst/>
          </a:prstGeom>
        </p:spPr>
      </p:pic>
      <p:pic>
        <p:nvPicPr>
          <p:cNvPr id="19" name="图片 18" descr="数据库3"/>
          <p:cNvPicPr>
            <a:picLocks noChangeAspect="1"/>
          </p:cNvPicPr>
          <p:nvPr/>
        </p:nvPicPr>
        <p:blipFill>
          <a:blip r:embed="rId11">
            <a:clrChange>
              <a:clrFrom>
                <a:srgbClr val="373B40">
                  <a:alpha val="100000"/>
                </a:srgbClr>
              </a:clrFrom>
              <a:clrTo>
                <a:srgbClr val="373B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5871" y="2698237"/>
            <a:ext cx="2880000" cy="13339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30300" y="5158105"/>
            <a:ext cx="996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团队依托</a:t>
            </a:r>
            <a:r>
              <a:rPr lang="en-US" altLang="zh-CN">
                <a:solidFill>
                  <a:schemeClr val="bg1"/>
                </a:solidFill>
              </a:rPr>
              <a:t>Git</a:t>
            </a:r>
            <a:r>
              <a:rPr lang="zh-CN" altLang="en-US">
                <a:solidFill>
                  <a:schemeClr val="bg1"/>
                </a:solidFill>
              </a:rPr>
              <a:t>进行代码管理，使用</a:t>
            </a:r>
            <a:r>
              <a:rPr lang="en-US" altLang="zh-CN">
                <a:solidFill>
                  <a:schemeClr val="bg1"/>
                </a:solidFill>
              </a:rPr>
              <a:t>JetBrains Code-With-Me</a:t>
            </a:r>
            <a:r>
              <a:rPr lang="zh-CN" altLang="en-US">
                <a:solidFill>
                  <a:schemeClr val="bg1"/>
                </a:solidFill>
              </a:rPr>
              <a:t>进行代码协作，实现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实时共享与</a:t>
            </a:r>
            <a:r>
              <a:rPr lang="zh-CN" altLang="en-US">
                <a:solidFill>
                  <a:schemeClr val="bg1"/>
                </a:solidFill>
              </a:rPr>
              <a:t>编辑代码。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E6B23C-3D1F-24F1-C55E-2F63AFC5899B}"/>
              </a:ext>
            </a:extLst>
          </p:cNvPr>
          <p:cNvGrpSpPr/>
          <p:nvPr/>
        </p:nvGrpSpPr>
        <p:grpSpPr>
          <a:xfrm>
            <a:off x="6456351" y="1331595"/>
            <a:ext cx="4320000" cy="2880000"/>
            <a:chOff x="5768975" y="1698393"/>
            <a:chExt cx="4320000" cy="2935856"/>
          </a:xfrm>
        </p:grpSpPr>
        <p:pic>
          <p:nvPicPr>
            <p:cNvPr id="11" name="图片 10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975" y="2762249"/>
              <a:ext cx="4320000" cy="187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/>
            </p:cNvPicPr>
            <p:nvPr/>
          </p:nvPicPr>
          <p:blipFill>
            <a:blip r:embed="rId7"/>
            <a:srcRect l="7140" t="24572" r="7071" b="39788"/>
            <a:stretch>
              <a:fillRect/>
            </a:stretch>
          </p:blipFill>
          <p:spPr>
            <a:xfrm>
              <a:off x="5768975" y="1698393"/>
              <a:ext cx="4320000" cy="1080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A89D68-7A09-783B-F65B-7DB6A6E58C3F}"/>
              </a:ext>
            </a:extLst>
          </p:cNvPr>
          <p:cNvGrpSpPr/>
          <p:nvPr/>
        </p:nvGrpSpPr>
        <p:grpSpPr>
          <a:xfrm>
            <a:off x="1130300" y="1331595"/>
            <a:ext cx="4320154" cy="2880000"/>
            <a:chOff x="1065164" y="1331595"/>
            <a:chExt cx="4320154" cy="272919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15A9F0A-6B8D-131C-8F9C-E7780F3B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318" y="1331595"/>
              <a:ext cx="4320000" cy="25092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00CA7A0-7FD2-3FFA-3FFC-873CF496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5164" y="3840798"/>
              <a:ext cx="4320000" cy="21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团队随系统研发申请两项软件著作权并取得授权，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落地真实应用场景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10073" y="1479115"/>
            <a:ext cx="5760000" cy="3240000"/>
            <a:chOff x="2350091" y="2271563"/>
            <a:chExt cx="5181742" cy="28689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3" name="文本框 12"/>
          <p:cNvSpPr txBox="1"/>
          <p:nvPr/>
        </p:nvSpPr>
        <p:spPr>
          <a:xfrm>
            <a:off x="7289515" y="1890445"/>
            <a:ext cx="4092412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声像科技团队研发的多智能体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知识库协作系统已在本校数字化办公室实际落地并投入使用。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39420" y="5121668"/>
            <a:ext cx="32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系统在真实产品中的应用界面</a:t>
            </a:r>
          </a:p>
        </p:txBody>
      </p:sp>
      <p:pic>
        <p:nvPicPr>
          <p:cNvPr id="17" name="图片 1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F7DEBF9-525B-C58A-F5AD-9C82CF9A2FFE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14" y="3326991"/>
            <a:ext cx="3888000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团队随系统研发申请两项软件著作权并取得授权，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落地真实应用场景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1122350" y="1255828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3356"/>
          <a:stretch>
            <a:fillRect/>
          </a:stretch>
        </p:blipFill>
        <p:spPr>
          <a:xfrm>
            <a:off x="7893924" y="1250184"/>
            <a:ext cx="2592000" cy="345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8350" y="5010965"/>
            <a:ext cx="43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浙江省温州中学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多学科客制化评估系统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29924" y="5010965"/>
            <a:ext cx="43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宁波市宸卿小学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游戏化学习平台及评估系统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93A7D-BBA3-BC79-D108-BE2EC204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BB1FA6A3-E606-9962-CC61-21670B067B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6676EFA0-A872-724B-5F0F-C568465C3BE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11CB26-0F80-14A9-DE54-1A411B29B701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055AE89E-C844-BD0C-D2A9-CD64F1CC0B5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团队随系统研发申请两项软件著作权并取得授权，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落地真实应用场景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DFEC0-D62F-1052-4172-A1FE90BE8E87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5C6B96D6-F08A-A01D-2499-58192D4F85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305CC169-7B37-B70D-8E15-2D1DEBEFD802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2C010381-6A9A-DBB4-5D4D-2A2932540A1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1DB5A30A-FC06-2F9C-36C3-C11B5876FE8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1F4516-3C05-4FEB-90A2-57D193E98F18}"/>
              </a:ext>
            </a:extLst>
          </p:cNvPr>
          <p:cNvSpPr txBox="1"/>
          <p:nvPr/>
        </p:nvSpPr>
        <p:spPr>
          <a:xfrm>
            <a:off x="258350" y="5010965"/>
            <a:ext cx="43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面向深度伪造音视频的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智能检测软件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A753A-85FD-3D71-9590-016DF266F065}"/>
              </a:ext>
            </a:extLst>
          </p:cNvPr>
          <p:cNvSpPr txBox="1"/>
          <p:nvPr/>
        </p:nvSpPr>
        <p:spPr>
          <a:xfrm>
            <a:off x="7029924" y="5010965"/>
            <a:ext cx="43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终身学伴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数字虚拟人合成平台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1FF334-E19F-46DB-4C65-CFA8C15AB3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2350" y="1256781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EBE281-1089-686F-BD32-19F12AB3C029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93924" y="1256781"/>
            <a:ext cx="2592000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1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867</Words>
  <Application>Microsoft Office PowerPoint</Application>
  <PresentationFormat>宽屏</PresentationFormat>
  <Paragraphs>93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汉仪雅酷黑W</vt:lpstr>
      <vt:lpstr>Arial</vt:lpstr>
      <vt:lpstr>阿里巴巴普惠体 B</vt:lpstr>
      <vt:lpstr>钉钉进步体</vt:lpstr>
      <vt:lpstr>Calibri</vt:lpstr>
      <vt:lpstr>汉仪正圆 55简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523</cp:revision>
  <dcterms:created xsi:type="dcterms:W3CDTF">2022-04-26T03:15:00Z</dcterms:created>
  <dcterms:modified xsi:type="dcterms:W3CDTF">2025-10-07T14:11:09Z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